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1" r:id="rId9"/>
    <p:sldId id="264" r:id="rId10"/>
    <p:sldId id="272" r:id="rId11"/>
    <p:sldId id="263" r:id="rId12"/>
    <p:sldId id="273" r:id="rId13"/>
    <p:sldId id="265" r:id="rId14"/>
    <p:sldId id="274" r:id="rId15"/>
    <p:sldId id="266" r:id="rId16"/>
    <p:sldId id="275" r:id="rId17"/>
    <p:sldId id="268" r:id="rId18"/>
    <p:sldId id="276" r:id="rId19"/>
    <p:sldId id="267" r:id="rId20"/>
    <p:sldId id="277" r:id="rId21"/>
    <p:sldId id="26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289"/>
  </p:normalViewPr>
  <p:slideViewPr>
    <p:cSldViewPr snapToGrid="0" snapToObjects="1">
      <p:cViewPr varScale="1">
        <p:scale>
          <a:sx n="90" d="100"/>
          <a:sy n="90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BE74A-93BF-124E-8C97-646A0FFB889D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8774A-ADE7-F443-8A18-4BC8A00D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774A-ADE7-F443-8A18-4BC8A00D6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5858-3AD8-5340-AF25-C33D191B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ECD40-4B17-6446-89E7-0A537C1E6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E3F1-61A1-A24C-A5FA-7FC71656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A3FA-6404-C94E-9B32-BB5E30FD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2F66-91F5-D949-A218-4A9D57F6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9572-8D93-9D44-B289-3C7DA639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75735-6AE3-1E4A-8649-D904B0141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D64F-1D90-6E45-9820-6ED90AE2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D34DF-9266-214B-9AA4-71C141FD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466B-C3E8-7249-80D0-EEB100F9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8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A6BF3-41D4-8447-8587-019D44E6C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788BD-A4D8-754E-8D20-58D4FF66E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78E8-866E-444F-9C27-2C267C6F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98105-152D-AA41-AB39-DCC97C28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8DF2-5694-8947-B68D-E4394894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8BED-4406-8E45-A351-B212E481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6E01-25CD-0A41-8478-2D94FC91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6CBB-AFB8-5647-8122-D227ABE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37AD-F136-164B-AD1F-7384B57D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E6EF-3B84-A840-B558-79861561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2D08-DC02-8C4A-B741-4E6824FE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6ADB-F373-DA44-AAC5-734C84A23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1F16-1C26-6948-83ED-BB9895E0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1CAB-670D-D448-B1C1-3EE4BC57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01C1D-52A7-7441-8C33-3594F395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B9FE-4333-E941-9D9A-199167D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3877-E158-A44E-82FF-4FDC81CB8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0E1BF-E5D8-914D-A511-C935C77BA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F38E6-CB6F-9344-B510-31A9E034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9EA9C-2ED1-1C48-ADBF-E9D619DE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1194-0D89-0542-9972-80E06327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54BD-1059-7A44-B1B6-E0DF98D5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B95FD-D960-CA43-A4CB-BCF351399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10F0A-04E9-DC48-97E0-4392CB608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0FCC9-BAA6-A64F-94CB-F0964CDFD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57495-824F-3346-B122-BF79BB094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53707-5D13-0A4D-A3C8-060E82C0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21FB7-6D82-3E4F-99D4-CC4A0642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A44F7-1607-344A-97A4-07B3A29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0439-479B-C94B-8AE9-1E917AD4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11A43-8B17-9043-8268-AAC54025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C6226-F623-9446-9E9F-34FEAE69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E0036-258E-FA43-B56D-6C77E831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E6437-72F7-F340-8F64-4E0786EC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586B2-2B90-A140-AC82-40C9B2AD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A8DD7-DE47-724C-AF9C-8C525872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5229-9E52-0249-82AA-551AEB37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64F2-477C-5948-BF38-B5DD3623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4BE3D-15C7-7A49-BA73-FB51EE4F1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6786D-DB5E-FA45-9650-212129E0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35276-BCD5-3040-B659-DBE98E0F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2A6AC-95C6-AF40-A7DE-A0A485E5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0223-B612-6B4E-AB99-B9D64E8F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C4EFF-EB9F-8049-990C-E0E1E183A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246FE-60A2-3945-8F2B-6DE4ED799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730DE-7059-774B-8034-02A97C68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5B27C-6F2A-3544-B0D6-611BF5A1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308B-C527-5345-A3BD-4C621C24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BBBBF-C185-BF43-9F22-6ACB4D7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21144-1CF7-0D41-A731-C2269278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EBF9-F37F-2546-B7FD-AFE76BB4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FBA2-655B-A241-A508-3E692674EC10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D63FD-316E-5347-985C-B426D751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9F894-6C2C-CA4A-B52F-CAED89CF9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DBAB-F18E-924F-BE66-092D3165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A5D1C-4F29-BD4D-93BC-B4833C38F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Reliable &amp; Unreliable Sources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1F48DBD-BB74-9042-BD33-9FF0B285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902178"/>
            <a:ext cx="6780700" cy="30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6808-E2F2-CD42-AD1C-6373E5A1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Reliable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FF1B-62E9-3F4C-B953-F24A0B79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Muse is a database that houses peer-reviewed scholarly research. </a:t>
            </a:r>
          </a:p>
          <a:p>
            <a:r>
              <a:rPr lang="en-US" dirty="0"/>
              <a:t>All of the journal articles here are written by credible authors and go through a peer review process.</a:t>
            </a:r>
          </a:p>
          <a:p>
            <a:r>
              <a:rPr lang="en-US" dirty="0"/>
              <a:t>The articles contain links connecting ideas to other credible sources. </a:t>
            </a:r>
          </a:p>
        </p:txBody>
      </p:sp>
    </p:spTree>
    <p:extLst>
      <p:ext uri="{BB962C8B-B14F-4D97-AF65-F5344CB8AC3E}">
        <p14:creationId xmlns:p14="http://schemas.microsoft.com/office/powerpoint/2010/main" val="153889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7B753-0ABF-8B4A-AFBA-E1EA9BD1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6" y="1675227"/>
            <a:ext cx="1027882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8CDD-D52F-3E46-A9EA-DCAF97A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Unreliable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4DD2-0725-DC4E-92D3-17239663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 is a site where anyone can add any information. </a:t>
            </a:r>
          </a:p>
          <a:p>
            <a:r>
              <a:rPr lang="en-US" dirty="0"/>
              <a:t>It is a good place to get some general knowledge that may help with further searching/research, but it is not a reliable source to site in a paper.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6DE7E-7DEA-8F48-B5C5-3E48521C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3102"/>
            <a:ext cx="10905066" cy="41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F4A2-AFF2-5040-B582-232A7EB5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Unreliable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3C94C-3F84-134A-AF30-ABF16E00D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blogs are not reliable sources of information.</a:t>
            </a:r>
          </a:p>
          <a:p>
            <a:r>
              <a:rPr lang="en-US" dirty="0"/>
              <a:t>They typically do not contain links to research that supports their assertions. </a:t>
            </a:r>
          </a:p>
          <a:p>
            <a:r>
              <a:rPr lang="en-US" dirty="0"/>
              <a:t>Usually people writing personal blogs are not authorities. </a:t>
            </a:r>
          </a:p>
        </p:txBody>
      </p:sp>
    </p:spTree>
    <p:extLst>
      <p:ext uri="{BB962C8B-B14F-4D97-AF65-F5344CB8AC3E}">
        <p14:creationId xmlns:p14="http://schemas.microsoft.com/office/powerpoint/2010/main" val="355604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AF916-6A3C-FB47-9F7E-F5C4B3DE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2" y="1675227"/>
            <a:ext cx="1071755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7EDE-CC00-9843-9D9D-E327E653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Reliable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E406-60FF-864A-9025-15570117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Britannica library has been around a long time.</a:t>
            </a:r>
          </a:p>
          <a:p>
            <a:r>
              <a:rPr lang="en-US" dirty="0"/>
              <a:t>The site contains objective information that is fact-checked written by experts in the field.</a:t>
            </a:r>
          </a:p>
          <a:p>
            <a:r>
              <a:rPr lang="en-US" dirty="0"/>
              <a:t>Their information is also vetted through an editorial process. </a:t>
            </a:r>
          </a:p>
        </p:txBody>
      </p:sp>
    </p:spTree>
    <p:extLst>
      <p:ext uri="{BB962C8B-B14F-4D97-AF65-F5344CB8AC3E}">
        <p14:creationId xmlns:p14="http://schemas.microsoft.com/office/powerpoint/2010/main" val="379109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AE3D9-7ECA-EC43-AFA4-283E7318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6" y="1675227"/>
            <a:ext cx="1027882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4594-48B1-5D4E-852A-33AF6B84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Reliable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4A5F-B02F-B54A-99FA-E44E89BF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JSTOR is another searchable database that only contain peer-reviewed scholarly journals. </a:t>
            </a:r>
          </a:p>
          <a:p>
            <a:r>
              <a:rPr lang="en-US" dirty="0"/>
              <a:t>You can rely on most searchable databases that you find at a library (EBSCO, ERIC, etc.)</a:t>
            </a:r>
          </a:p>
        </p:txBody>
      </p:sp>
    </p:spTree>
    <p:extLst>
      <p:ext uri="{BB962C8B-B14F-4D97-AF65-F5344CB8AC3E}">
        <p14:creationId xmlns:p14="http://schemas.microsoft.com/office/powerpoint/2010/main" val="34876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E647E6-1F9C-7140-8214-F902CC55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8" y="1675227"/>
            <a:ext cx="101600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27E5-0D31-D84F-A1B8-FEE3173A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reliable &amp; unreliable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E226-6E53-974E-9653-271519DD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Reliable</a:t>
            </a:r>
            <a:r>
              <a:rPr lang="en-US" dirty="0"/>
              <a:t> sources are written by experts in the field. </a:t>
            </a:r>
          </a:p>
          <a:p>
            <a:endParaRPr lang="en-US" dirty="0"/>
          </a:p>
          <a:p>
            <a:r>
              <a:rPr lang="en-US" b="1" dirty="0"/>
              <a:t>Unreliable</a:t>
            </a:r>
            <a:r>
              <a:rPr lang="en-US" dirty="0"/>
              <a:t> sources are written by authors who may not have a thorough understanding of the topic or content or who may have biased views; many sources may not even list an author or author names and you need to be wary of these.  </a:t>
            </a:r>
          </a:p>
        </p:txBody>
      </p:sp>
    </p:spTree>
    <p:extLst>
      <p:ext uri="{BB962C8B-B14F-4D97-AF65-F5344CB8AC3E}">
        <p14:creationId xmlns:p14="http://schemas.microsoft.com/office/powerpoint/2010/main" val="309990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A9BE-3A2D-5C44-A87D-CE744168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Unreliable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D479-3B3E-B645-82AE-B7B2319B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site appears to be an online magazine that reports on many topics.</a:t>
            </a:r>
          </a:p>
          <a:p>
            <a:r>
              <a:rPr lang="en-US" dirty="0"/>
              <a:t>When looking at this particular article, however, there is no author listed. If you search further into the article, there are no links to outside information. </a:t>
            </a:r>
          </a:p>
          <a:p>
            <a:r>
              <a:rPr lang="en-US" dirty="0"/>
              <a:t>If you read the article, you’ll see that the article discusses main points of an essay from Wayne State University. Thus, it is not a primary source; the authors are merely distilling information. It would be best to search the original essay. </a:t>
            </a:r>
          </a:p>
        </p:txBody>
      </p:sp>
    </p:spTree>
    <p:extLst>
      <p:ext uri="{BB962C8B-B14F-4D97-AF65-F5344CB8AC3E}">
        <p14:creationId xmlns:p14="http://schemas.microsoft.com/office/powerpoint/2010/main" val="125830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FADEE-4B1F-4D4E-B328-27CDB135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04945"/>
            <a:ext cx="10905066" cy="43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D3B7-DB4B-594C-B120-B8E8C2FF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Unreliable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FDD4-F787-AB41-81BB-2A018666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first glance, this site/journal looks reliable. However, when you dig a bit deeper to learn more about the site, you discover it is from UNC and relies on undergraduate students for peer-review and “peer-sourcing.” </a:t>
            </a:r>
          </a:p>
          <a:p>
            <a:r>
              <a:rPr lang="en-US" dirty="0"/>
              <a:t>The authors are not authorities on the topics; the are undergraduate students.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5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C9F3-DC13-834E-BAA5-B7434852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Reliable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2F1E-53DE-5545-9F9A-92C96CDC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Books </a:t>
            </a:r>
          </a:p>
          <a:p>
            <a:pPr lvl="1"/>
            <a:r>
              <a:rPr lang="en-US" altLang="en-US" dirty="0"/>
              <a:t>Newspapers and magazines (be careful with these; some are biased)</a:t>
            </a:r>
          </a:p>
          <a:p>
            <a:pPr lvl="1"/>
            <a:r>
              <a:rPr lang="en-US" altLang="en-US" dirty="0"/>
              <a:t>Peer reviewed journals &amp; articles </a:t>
            </a:r>
          </a:p>
          <a:p>
            <a:pPr lvl="1"/>
            <a:r>
              <a:rPr lang="en-US" altLang="en-US" dirty="0"/>
              <a:t>Dissertations and Masters Thesis </a:t>
            </a:r>
          </a:p>
          <a:p>
            <a:pPr lvl="1"/>
            <a:r>
              <a:rPr lang="en-US" altLang="en-US" dirty="0"/>
              <a:t>Scholarly articles</a:t>
            </a:r>
          </a:p>
          <a:p>
            <a:pPr lvl="1"/>
            <a:r>
              <a:rPr lang="en-US" altLang="en-US" dirty="0"/>
              <a:t>Educational institutions and their websites (.</a:t>
            </a:r>
            <a:r>
              <a:rPr lang="en-US" altLang="en-US" dirty="0" err="1"/>
              <a:t>edu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Government institutions and their websites (.gov)</a:t>
            </a:r>
          </a:p>
          <a:p>
            <a:pPr lvl="1"/>
            <a:r>
              <a:rPr lang="en-US" altLang="en-US" dirty="0"/>
              <a:t>Non-profits (be careful) (.org)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1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1B2F-B31E-544A-803C-C7E48422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Unreliable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6766-94CA-8540-A3F0-F5975E22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Wikipedia: A good place to start to get some information, but probably not to cite</a:t>
            </a:r>
          </a:p>
          <a:p>
            <a:r>
              <a:rPr lang="en-US" dirty="0"/>
              <a:t>Blogs (</a:t>
            </a:r>
            <a:r>
              <a:rPr lang="en-US" i="1" dirty="0"/>
              <a:t>unless they come from well established experts</a:t>
            </a:r>
            <a:r>
              <a:rPr lang="en-US" dirty="0"/>
              <a:t>)</a:t>
            </a:r>
          </a:p>
          <a:p>
            <a:r>
              <a:rPr lang="en-US" dirty="0"/>
              <a:t>Personal Websites</a:t>
            </a:r>
          </a:p>
          <a:p>
            <a:r>
              <a:rPr lang="en-US" dirty="0"/>
              <a:t>For profit websites</a:t>
            </a:r>
          </a:p>
          <a:p>
            <a:r>
              <a:rPr lang="en-US" dirty="0"/>
              <a:t>Tweets</a:t>
            </a:r>
          </a:p>
          <a:p>
            <a:r>
              <a:rPr lang="en-US" dirty="0"/>
              <a:t>Social media (Facebook, </a:t>
            </a:r>
            <a:r>
              <a:rPr lang="en-US" dirty="0" err="1"/>
              <a:t>TikTok</a:t>
            </a:r>
            <a:r>
              <a:rPr lang="en-US" dirty="0"/>
              <a:t>, Instagram, etc.)</a:t>
            </a:r>
          </a:p>
          <a:p>
            <a:r>
              <a:rPr lang="en-US" dirty="0"/>
              <a:t>Self-published websites and sources </a:t>
            </a:r>
          </a:p>
          <a:p>
            <a:r>
              <a:rPr lang="en-US" dirty="0"/>
              <a:t>Editorials (usually these are opinionated) </a:t>
            </a:r>
          </a:p>
          <a:p>
            <a:r>
              <a:rPr lang="en-US" dirty="0"/>
              <a:t>Some News Websites </a:t>
            </a:r>
          </a:p>
          <a:p>
            <a:r>
              <a:rPr lang="en-US" dirty="0"/>
              <a:t>Organizations that have biases or agendas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7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5ADE-900F-8E40-8487-EB2F3765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322E-BCD6-664F-8E3B-D3532674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 the source written by a qualified person or people with credentials?</a:t>
            </a:r>
          </a:p>
          <a:p>
            <a:r>
              <a:rPr lang="en-US" dirty="0"/>
              <a:t>Who is intended audience for the source?</a:t>
            </a:r>
          </a:p>
          <a:p>
            <a:r>
              <a:rPr lang="en-US" dirty="0"/>
              <a:t>Does the information in the source contain facts, opinion, or propaganda? </a:t>
            </a:r>
          </a:p>
          <a:p>
            <a:r>
              <a:rPr lang="en-US" dirty="0"/>
              <a:t>Does the source contain in-text citations and a reference list or works cited page? If it is an online article, are the sources linked within the paragraphs? </a:t>
            </a:r>
          </a:p>
          <a:p>
            <a:r>
              <a:rPr lang="en-US" dirty="0"/>
              <a:t>Is the source a peer-reviewed source? (You might have to learn more about the source to determine whether it is peer-reviewed.)</a:t>
            </a:r>
          </a:p>
          <a:p>
            <a:r>
              <a:rPr lang="en-US" dirty="0"/>
              <a:t>Is the site the actual site or meant to look like the actual site (</a:t>
            </a:r>
            <a:r>
              <a:rPr lang="en-US" dirty="0" err="1"/>
              <a:t>cnn.com</a:t>
            </a:r>
            <a:r>
              <a:rPr lang="en-US" dirty="0"/>
              <a:t> vs. </a:t>
            </a:r>
            <a:r>
              <a:rPr lang="en-US" dirty="0" err="1"/>
              <a:t>cnsnews.com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694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Question mark on green pastel background">
            <a:extLst>
              <a:ext uri="{FF2B5EF4-FFF2-40B4-BE49-F238E27FC236}">
                <a16:creationId xmlns:a16="http://schemas.microsoft.com/office/drawing/2014/main" id="{606E1A0A-0851-0D0C-7593-01FB13590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B932B-1B43-634A-9287-FDF5E102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Let’s Test Your Knowledge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9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63FD22A-1AAA-8C4B-8DFE-D6E89EBC9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00255"/>
            <a:ext cx="10905066" cy="35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C6E2-D7A7-4745-9503-7067ED99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Unreliable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9637-9DB8-3B48-943F-DF3F778C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such as </a:t>
            </a:r>
            <a:r>
              <a:rPr lang="en-US" dirty="0" err="1"/>
              <a:t>shmoop</a:t>
            </a:r>
            <a:r>
              <a:rPr lang="en-US" dirty="0"/>
              <a:t> and other similar sites such as spark notes, and cliff notes do not rely on credible authors for their information and rarely provide support for way they write. </a:t>
            </a:r>
          </a:p>
        </p:txBody>
      </p:sp>
    </p:spTree>
    <p:extLst>
      <p:ext uri="{BB962C8B-B14F-4D97-AF65-F5344CB8AC3E}">
        <p14:creationId xmlns:p14="http://schemas.microsoft.com/office/powerpoint/2010/main" val="293492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C4F43-466E-4C4B-8CB5-243FCB16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Reliable or Unreliable: 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0D1C6-5D7D-C745-9B02-D36096EE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8575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768</Words>
  <Application>Microsoft Macintosh PowerPoint</Application>
  <PresentationFormat>Widescreen</PresentationFormat>
  <Paragraphs>69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Reliable &amp; Unreliable Sources </vt:lpstr>
      <vt:lpstr>What is a reliable &amp; unreliable source?</vt:lpstr>
      <vt:lpstr>Examples of Reliable Sources</vt:lpstr>
      <vt:lpstr>Examples of Unreliable Sources </vt:lpstr>
      <vt:lpstr>Questions </vt:lpstr>
      <vt:lpstr>Let’s Test Your Knowledge</vt:lpstr>
      <vt:lpstr>Reliable or Unreliable: What do you think?</vt:lpstr>
      <vt:lpstr>Answer: Unreliable</vt:lpstr>
      <vt:lpstr>Reliable or Unreliable: What do you think?</vt:lpstr>
      <vt:lpstr>Answer: Reliable</vt:lpstr>
      <vt:lpstr>Reliable or Unreliable: What do you think?</vt:lpstr>
      <vt:lpstr>Answer: Unreliable </vt:lpstr>
      <vt:lpstr>Reliable or Unreliable: What do you think?</vt:lpstr>
      <vt:lpstr>Answer: Unreliable </vt:lpstr>
      <vt:lpstr>Reliable or Unreliable: What do you think?</vt:lpstr>
      <vt:lpstr>Answer: Reliable</vt:lpstr>
      <vt:lpstr>Reliable or Unreliable: What do you think?</vt:lpstr>
      <vt:lpstr>Answer: Reliable </vt:lpstr>
      <vt:lpstr>Reliable or Unreliable: What do you think?</vt:lpstr>
      <vt:lpstr>Answer: Unreliable </vt:lpstr>
      <vt:lpstr>Reliable or Unreliable: What do you think?</vt:lpstr>
      <vt:lpstr>Answer: Unreliable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&amp; Unreliable Sources </dc:title>
  <dc:creator>McNelly, Tracy</dc:creator>
  <cp:lastModifiedBy>McNelly, Tracy</cp:lastModifiedBy>
  <cp:revision>17</cp:revision>
  <dcterms:created xsi:type="dcterms:W3CDTF">2023-02-05T14:17:07Z</dcterms:created>
  <dcterms:modified xsi:type="dcterms:W3CDTF">2023-02-06T12:48:30Z</dcterms:modified>
</cp:coreProperties>
</file>